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493" r:id="rId2"/>
    <p:sldId id="459" r:id="rId3"/>
    <p:sldId id="513" r:id="rId4"/>
    <p:sldId id="515" r:id="rId5"/>
    <p:sldId id="516" r:id="rId6"/>
    <p:sldId id="517" r:id="rId7"/>
    <p:sldId id="518" r:id="rId8"/>
    <p:sldId id="519" r:id="rId9"/>
    <p:sldId id="520" r:id="rId10"/>
    <p:sldId id="523" r:id="rId11"/>
    <p:sldId id="521" r:id="rId12"/>
    <p:sldId id="522" r:id="rId13"/>
    <p:sldId id="524" r:id="rId14"/>
    <p:sldId id="525" r:id="rId15"/>
    <p:sldId id="526" r:id="rId16"/>
    <p:sldId id="527" r:id="rId17"/>
    <p:sldId id="49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63">
          <p15:clr>
            <a:srgbClr val="A4A3A4"/>
          </p15:clr>
        </p15:guide>
        <p15:guide id="3" pos="14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osilong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15" autoAdjust="0"/>
    <p:restoredTop sz="94759" autoAdjust="0"/>
  </p:normalViewPr>
  <p:slideViewPr>
    <p:cSldViewPr snapToGrid="0" showGuides="1">
      <p:cViewPr>
        <p:scale>
          <a:sx n="150" d="100"/>
          <a:sy n="150" d="100"/>
        </p:scale>
        <p:origin x="-1541" y="-2050"/>
      </p:cViewPr>
      <p:guideLst>
        <p:guide orient="horz" pos="2183"/>
        <p:guide pos="3863"/>
        <p:guide pos="14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850"/>
    </p:cViewPr>
  </p:sorter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>
            <a:fillRect/>
          </a:stretch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/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/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/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/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/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/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/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/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80" name="平行四边形 79"/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/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/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/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/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/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/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/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/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/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/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/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/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/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/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/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/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/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/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/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/>
          <p:cNvCxnSpPr/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/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>
            <a:fillRect/>
          </a:stretch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/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/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/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/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142" name="矩形 141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sp>
        <p:nvSpPr>
          <p:cNvPr id="52" name="矩形 51"/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/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/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/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/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-1" fmla="*/ 12192000 w 12192000"/>
              <a:gd name="-2" fmla="*/ 0 h 1730415"/>
              <a:gd name="-3" fmla="*/ 6096000 w 12192000"/>
              <a:gd name="-4" fmla="*/ 219919 h 1730415"/>
              <a:gd name="-5" fmla="*/ 0 w 12192000"/>
              <a:gd name="-6" fmla="*/ 0 h 1730415"/>
              <a:gd name="-7" fmla="*/ 0 w 12192000"/>
              <a:gd name="-8" fmla="*/ 1730415 h 1730415"/>
              <a:gd name="-9" fmla="*/ 6096000 w 12192000"/>
              <a:gd name="-10" fmla="*/ 1730415 h 1730415"/>
              <a:gd name="-11" fmla="*/ 12192000 w 12192000"/>
              <a:gd name="-12" fmla="*/ 1730415 h 1730415"/>
              <a:gd name="connsiteX6" fmla="*/ 12192000 w 12192000"/>
              <a:gd name="connsiteY6" fmla="*/ 0 h 1730415"/>
              <a:gd name="-13" fmla="*/ 12192000 w 12192000"/>
              <a:gd name="-14" fmla="*/ 0 h 1730415"/>
              <a:gd name="-15" fmla="*/ 6096000 w 12192000"/>
              <a:gd name="-16" fmla="*/ 219919 h 1730415"/>
              <a:gd name="-17" fmla="*/ 0 w 12192000"/>
              <a:gd name="-18" fmla="*/ 0 h 1730415"/>
              <a:gd name="-19" fmla="*/ 0 w 12192000"/>
              <a:gd name="-20" fmla="*/ 1730415 h 1730415"/>
              <a:gd name="-21" fmla="*/ 6096000 w 12192000"/>
              <a:gd name="-22" fmla="*/ 1730415 h 1730415"/>
              <a:gd name="-23" fmla="*/ 12192000 w 12192000"/>
              <a:gd name="-24" fmla="*/ 1730415 h 1730415"/>
              <a:gd name="-25" fmla="*/ 12192000 w 12192000"/>
              <a:gd name="-26" fmla="*/ 0 h 1730415"/>
              <a:gd name="-27" fmla="*/ 12192000 w 12192000"/>
              <a:gd name="-28" fmla="*/ 0 h 1730415"/>
              <a:gd name="-29" fmla="*/ 6096000 w 12192000"/>
              <a:gd name="-30" fmla="*/ 219919 h 1730415"/>
              <a:gd name="-31" fmla="*/ 0 w 12192000"/>
              <a:gd name="-32" fmla="*/ 0 h 1730415"/>
              <a:gd name="-33" fmla="*/ 0 w 12192000"/>
              <a:gd name="-34" fmla="*/ 1730415 h 1730415"/>
              <a:gd name="-35" fmla="*/ 6096000 w 12192000"/>
              <a:gd name="-36" fmla="*/ 1730415 h 1730415"/>
              <a:gd name="-37" fmla="*/ 12192000 w 12192000"/>
              <a:gd name="-38" fmla="*/ 1730415 h 1730415"/>
              <a:gd name="-39" fmla="*/ 12192000 w 12192000"/>
              <a:gd name="-40" fmla="*/ 0 h 1730415"/>
              <a:gd name="-41" fmla="*/ 12192000 w 12192000"/>
              <a:gd name="-42" fmla="*/ 0 h 1730415"/>
              <a:gd name="-43" fmla="*/ 6096000 w 12192000"/>
              <a:gd name="-44" fmla="*/ 428577 h 1730415"/>
              <a:gd name="-45" fmla="*/ 0 w 12192000"/>
              <a:gd name="-46" fmla="*/ 0 h 1730415"/>
              <a:gd name="-47" fmla="*/ 0 w 12192000"/>
              <a:gd name="-48" fmla="*/ 1730415 h 1730415"/>
              <a:gd name="-49" fmla="*/ 6096000 w 12192000"/>
              <a:gd name="-50" fmla="*/ 1730415 h 1730415"/>
              <a:gd name="-51" fmla="*/ 12192000 w 12192000"/>
              <a:gd name="-52" fmla="*/ 1730415 h 1730415"/>
              <a:gd name="-53" fmla="*/ 12192000 w 12192000"/>
              <a:gd name="-54" fmla="*/ 0 h 1730415"/>
              <a:gd name="-55" fmla="*/ 12192000 w 12192000"/>
              <a:gd name="-56" fmla="*/ 0 h 1730415"/>
              <a:gd name="-57" fmla="*/ 6096000 w 12192000"/>
              <a:gd name="-58" fmla="*/ 428577 h 1730415"/>
              <a:gd name="-59" fmla="*/ 0 w 12192000"/>
              <a:gd name="-60" fmla="*/ 0 h 1730415"/>
              <a:gd name="-61" fmla="*/ 0 w 12192000"/>
              <a:gd name="-62" fmla="*/ 1730415 h 1730415"/>
              <a:gd name="-63" fmla="*/ 6096000 w 12192000"/>
              <a:gd name="-64" fmla="*/ 1730415 h 1730415"/>
              <a:gd name="-65" fmla="*/ 12192000 w 12192000"/>
              <a:gd name="-66" fmla="*/ 1730415 h 1730415"/>
              <a:gd name="-67" fmla="*/ 12192000 w 12192000"/>
              <a:gd name="-68" fmla="*/ 0 h 1730415"/>
              <a:gd name="-69" fmla="*/ 12192000 w 12192000"/>
              <a:gd name="-70" fmla="*/ 0 h 1730415"/>
              <a:gd name="-71" fmla="*/ 6096000 w 12192000"/>
              <a:gd name="-72" fmla="*/ 428577 h 1730415"/>
              <a:gd name="-73" fmla="*/ 0 w 12192000"/>
              <a:gd name="-74" fmla="*/ 0 h 1730415"/>
              <a:gd name="-75" fmla="*/ 0 w 12192000"/>
              <a:gd name="-76" fmla="*/ 1730415 h 1730415"/>
              <a:gd name="-77" fmla="*/ 6096000 w 12192000"/>
              <a:gd name="-78" fmla="*/ 1730415 h 1730415"/>
              <a:gd name="-79" fmla="*/ 12192000 w 12192000"/>
              <a:gd name="-80" fmla="*/ 1730415 h 1730415"/>
              <a:gd name="-81" fmla="*/ 12192000 w 12192000"/>
              <a:gd name="-82" fmla="*/ 0 h 1730415"/>
            </a:gdLst>
            <a:ahLst/>
            <a:cxnLst>
              <a:cxn ang="0">
                <a:pos x="-69" y="-70"/>
              </a:cxn>
              <a:cxn ang="0">
                <a:pos x="-71" y="-72"/>
              </a:cxn>
              <a:cxn ang="0">
                <a:pos x="-73" y="-74"/>
              </a:cxn>
              <a:cxn ang="0">
                <a:pos x="-75" y="-76"/>
              </a:cxn>
              <a:cxn ang="0">
                <a:pos x="-77" y="-78"/>
              </a:cxn>
              <a:cxn ang="0">
                <a:pos x="-79" y="-80"/>
              </a:cxn>
              <a:cxn ang="0">
                <a:pos x="-81" y="-82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-1" fmla="*/ 12192000 w 12192000"/>
              <a:gd name="-2" fmla="*/ 0 h 1730415"/>
              <a:gd name="-3" fmla="*/ 6096000 w 12192000"/>
              <a:gd name="-4" fmla="*/ 219919 h 1730415"/>
              <a:gd name="-5" fmla="*/ 0 w 12192000"/>
              <a:gd name="-6" fmla="*/ 0 h 1730415"/>
              <a:gd name="-7" fmla="*/ 0 w 12192000"/>
              <a:gd name="-8" fmla="*/ 1730415 h 1730415"/>
              <a:gd name="-9" fmla="*/ 6096000 w 12192000"/>
              <a:gd name="-10" fmla="*/ 1730415 h 1730415"/>
              <a:gd name="-11" fmla="*/ 12192000 w 12192000"/>
              <a:gd name="-12" fmla="*/ 1730415 h 1730415"/>
              <a:gd name="connsiteX6" fmla="*/ 12192000 w 12192000"/>
              <a:gd name="connsiteY6" fmla="*/ 0 h 1730415"/>
              <a:gd name="-13" fmla="*/ 12192000 w 12192000"/>
              <a:gd name="-14" fmla="*/ 0 h 1730415"/>
              <a:gd name="-15" fmla="*/ 6096000 w 12192000"/>
              <a:gd name="-16" fmla="*/ 219919 h 1730415"/>
              <a:gd name="-17" fmla="*/ 0 w 12192000"/>
              <a:gd name="-18" fmla="*/ 0 h 1730415"/>
              <a:gd name="-19" fmla="*/ 0 w 12192000"/>
              <a:gd name="-20" fmla="*/ 1730415 h 1730415"/>
              <a:gd name="-21" fmla="*/ 6096000 w 12192000"/>
              <a:gd name="-22" fmla="*/ 1730415 h 1730415"/>
              <a:gd name="-23" fmla="*/ 12192000 w 12192000"/>
              <a:gd name="-24" fmla="*/ 1730415 h 1730415"/>
              <a:gd name="-25" fmla="*/ 12192000 w 12192000"/>
              <a:gd name="-26" fmla="*/ 0 h 1730415"/>
              <a:gd name="-27" fmla="*/ 12192000 w 12192000"/>
              <a:gd name="-28" fmla="*/ 0 h 1730415"/>
              <a:gd name="-29" fmla="*/ 6096000 w 12192000"/>
              <a:gd name="-30" fmla="*/ 219919 h 1730415"/>
              <a:gd name="-31" fmla="*/ 0 w 12192000"/>
              <a:gd name="-32" fmla="*/ 0 h 1730415"/>
              <a:gd name="-33" fmla="*/ 0 w 12192000"/>
              <a:gd name="-34" fmla="*/ 1730415 h 1730415"/>
              <a:gd name="-35" fmla="*/ 6096000 w 12192000"/>
              <a:gd name="-36" fmla="*/ 1730415 h 1730415"/>
              <a:gd name="-37" fmla="*/ 12192000 w 12192000"/>
              <a:gd name="-38" fmla="*/ 1730415 h 1730415"/>
              <a:gd name="-39" fmla="*/ 12192000 w 12192000"/>
              <a:gd name="-40" fmla="*/ 0 h 1730415"/>
            </a:gdLst>
            <a:ahLst/>
            <a:cxnLst>
              <a:cxn ang="0">
                <a:pos x="-27" y="-28"/>
              </a:cxn>
              <a:cxn ang="0">
                <a:pos x="-29" y="-30"/>
              </a:cxn>
              <a:cxn ang="0">
                <a:pos x="-31" y="-32"/>
              </a:cxn>
              <a:cxn ang="0">
                <a:pos x="-33" y="-34"/>
              </a:cxn>
              <a:cxn ang="0">
                <a:pos x="-35" y="-36"/>
              </a:cxn>
              <a:cxn ang="0">
                <a:pos x="-37" y="-38"/>
              </a:cxn>
              <a:cxn ang="0">
                <a:pos x="-39" y="-40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dirty="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t>‹#›</a:t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/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汇报人：曹思龙</a:t>
            </a: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0185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2023.4 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       组会汇报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5735578-88C6-95F5-A7BE-44FFEBA4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10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7E9EAA-8B13-538B-B539-193BEF7B1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451" y="1043732"/>
            <a:ext cx="5467689" cy="383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47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389128-8735-E95A-A2ED-A44D6EE72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11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410496-7AA5-C5DE-20E7-6ED440E2DCFB}"/>
              </a:ext>
            </a:extLst>
          </p:cNvPr>
          <p:cNvSpPr txBox="1"/>
          <p:nvPr/>
        </p:nvSpPr>
        <p:spPr>
          <a:xfrm>
            <a:off x="648683" y="835616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4.2 </a:t>
            </a:r>
            <a:r>
              <a:rPr lang="zh-CN" altLang="en-US" b="1" dirty="0"/>
              <a:t>跨多跳</a:t>
            </a:r>
            <a:r>
              <a:rPr lang="en-US" altLang="zh-CN" b="1" dirty="0"/>
              <a:t>SPMH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EC257E-1EBE-3204-146D-43C3B1B8A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83" y="1340277"/>
            <a:ext cx="3913318" cy="494368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B1BBCE8-9542-DE94-AE94-A0627A5ABE9C}"/>
              </a:ext>
            </a:extLst>
          </p:cNvPr>
          <p:cNvSpPr txBox="1"/>
          <p:nvPr/>
        </p:nvSpPr>
        <p:spPr>
          <a:xfrm>
            <a:off x="5286175" y="1340277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    SPMH</a:t>
            </a:r>
            <a:r>
              <a:rPr lang="zh-CN" altLang="en-US" dirty="0"/>
              <a:t>方法通过允许某些数据直接跨越中继节点传输</a:t>
            </a:r>
            <a:r>
              <a:rPr lang="en-US" altLang="zh-CN" dirty="0"/>
              <a:t>,</a:t>
            </a:r>
            <a:r>
              <a:rPr lang="zh-CN" altLang="en-US" dirty="0"/>
              <a:t>有效地减少了能量消耗</a:t>
            </a:r>
            <a:r>
              <a:rPr lang="en-US" altLang="zh-CN" dirty="0"/>
              <a:t>,</a:t>
            </a:r>
            <a:r>
              <a:rPr lang="zh-CN" altLang="en-US" dirty="0"/>
              <a:t>是一种值得在大规模无线传感器网络中采用的能量高效的路由机制。</a:t>
            </a:r>
          </a:p>
        </p:txBody>
      </p:sp>
    </p:spTree>
    <p:extLst>
      <p:ext uri="{BB962C8B-B14F-4D97-AF65-F5344CB8AC3E}">
        <p14:creationId xmlns:p14="http://schemas.microsoft.com/office/powerpoint/2010/main" val="403124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846C9EA-1B72-BE45-84AF-2EDB5FDA2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12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EE53159-1BA2-725F-7BC9-C27238F73A53}"/>
              </a:ext>
            </a:extLst>
          </p:cNvPr>
          <p:cNvSpPr txBox="1"/>
          <p:nvPr/>
        </p:nvSpPr>
        <p:spPr>
          <a:xfrm>
            <a:off x="648683" y="835616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4.3 </a:t>
            </a:r>
            <a:r>
              <a:rPr lang="zh-CN" altLang="en-US" b="1" dirty="0"/>
              <a:t>适应性函数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0C87B34-4A3F-09DB-F1D7-C86392468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76" y="1204948"/>
            <a:ext cx="4782838" cy="126197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2D0B1D8-C474-151D-9000-B5ED3DFA0E1E}"/>
              </a:ext>
            </a:extLst>
          </p:cNvPr>
          <p:cNvSpPr txBox="1"/>
          <p:nvPr/>
        </p:nvSpPr>
        <p:spPr>
          <a:xfrm>
            <a:off x="4667764" y="1204948"/>
            <a:ext cx="609420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适应性函数值的作用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  - </a:t>
            </a:r>
            <a:r>
              <a:rPr lang="zh-CN" altLang="en-US" dirty="0"/>
              <a:t>算法会根据计算出的适应性函数值来评估当前的聚类和路由方案。</a:t>
            </a:r>
          </a:p>
          <a:p>
            <a:r>
              <a:rPr lang="zh-CN" altLang="en-US" dirty="0"/>
              <a:t>  </a:t>
            </a:r>
            <a:r>
              <a:rPr lang="en-US" altLang="zh-CN" dirty="0"/>
              <a:t>- </a:t>
            </a:r>
            <a:r>
              <a:rPr lang="zh-CN" altLang="en-US" dirty="0"/>
              <a:t>函数值越大</a:t>
            </a:r>
            <a:r>
              <a:rPr lang="en-US" altLang="zh-CN" dirty="0"/>
              <a:t>,</a:t>
            </a:r>
            <a:r>
              <a:rPr lang="zh-CN" altLang="en-US" dirty="0"/>
              <a:t>表示方案越优秀</a:t>
            </a:r>
            <a:r>
              <a:rPr lang="en-US" altLang="zh-CN" dirty="0"/>
              <a:t>,</a:t>
            </a:r>
            <a:r>
              <a:rPr lang="zh-CN" altLang="en-US" dirty="0"/>
              <a:t>算法就会优先选择这样的方案进行进一步优化。</a:t>
            </a:r>
          </a:p>
          <a:p>
            <a:r>
              <a:rPr lang="zh-CN" altLang="en-US" dirty="0"/>
              <a:t>  </a:t>
            </a:r>
            <a:r>
              <a:rPr lang="en-US" altLang="zh-CN" dirty="0"/>
              <a:t>- </a:t>
            </a:r>
            <a:r>
              <a:rPr lang="zh-CN" altLang="en-US" dirty="0"/>
              <a:t>最终</a:t>
            </a:r>
            <a:r>
              <a:rPr lang="en-US" altLang="zh-CN" dirty="0"/>
              <a:t>,</a:t>
            </a:r>
            <a:r>
              <a:rPr lang="zh-CN" altLang="en-US" dirty="0"/>
              <a:t>算法会通过不断迭代</a:t>
            </a:r>
            <a:r>
              <a:rPr lang="en-US" altLang="zh-CN" dirty="0"/>
              <a:t>,</a:t>
            </a:r>
            <a:r>
              <a:rPr lang="zh-CN" altLang="en-US" dirty="0"/>
              <a:t>找到使适应性函数值达到全局最大的最优方案。</a:t>
            </a:r>
          </a:p>
          <a:p>
            <a:r>
              <a:rPr lang="zh-CN" altLang="en-US" dirty="0"/>
              <a:t>总的来说</a:t>
            </a:r>
            <a:r>
              <a:rPr lang="en-US" altLang="zh-CN" dirty="0"/>
              <a:t>,</a:t>
            </a:r>
            <a:r>
              <a:rPr lang="zh-CN" altLang="en-US" dirty="0"/>
              <a:t>这个复杂的适应性函数是</a:t>
            </a:r>
            <a:r>
              <a:rPr lang="en-US" altLang="zh-CN" dirty="0"/>
              <a:t>CRLM</a:t>
            </a:r>
            <a:r>
              <a:rPr lang="zh-CN" altLang="en-US" dirty="0"/>
              <a:t>算法实现多目标优化的核心。它在引导算法搜索最优解的过程中起到了关键作用。通过灵活调整权重参数</a:t>
            </a:r>
            <a:r>
              <a:rPr lang="en-US" altLang="zh-CN" dirty="0"/>
              <a:t>,</a:t>
            </a:r>
            <a:r>
              <a:rPr lang="zh-CN" altLang="en-US" dirty="0"/>
              <a:t>可以根据实际应用需求</a:t>
            </a:r>
            <a:r>
              <a:rPr lang="en-US" altLang="zh-CN" dirty="0"/>
              <a:t>,</a:t>
            </a:r>
            <a:r>
              <a:rPr lang="zh-CN" altLang="en-US" dirty="0"/>
              <a:t>在能耗和生存时间等指标间进行动态平衡。</a:t>
            </a:r>
          </a:p>
        </p:txBody>
      </p:sp>
    </p:spTree>
    <p:extLst>
      <p:ext uri="{BB962C8B-B14F-4D97-AF65-F5344CB8AC3E}">
        <p14:creationId xmlns:p14="http://schemas.microsoft.com/office/powerpoint/2010/main" val="1874198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BBF36F9-B8E4-4745-7D88-636A3C674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13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EA0187-5CCC-88F4-1D9C-195B64E21F50}"/>
              </a:ext>
            </a:extLst>
          </p:cNvPr>
          <p:cNvSpPr txBox="1"/>
          <p:nvPr/>
        </p:nvSpPr>
        <p:spPr>
          <a:xfrm>
            <a:off x="616410" y="814100"/>
            <a:ext cx="6097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4.3 CRLM</a:t>
            </a:r>
            <a:r>
              <a:rPr lang="zh-CN" altLang="en-US" b="1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的更新机制</a:t>
            </a:r>
            <a:endParaRPr lang="zh-CN" altLang="en-US" b="1" dirty="0"/>
          </a:p>
          <a:p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6F28386-F673-FB59-6770-2ED57CC73930}"/>
              </a:ext>
            </a:extLst>
          </p:cNvPr>
          <p:cNvSpPr txBox="1"/>
          <p:nvPr/>
        </p:nvSpPr>
        <p:spPr>
          <a:xfrm>
            <a:off x="408790" y="1224733"/>
            <a:ext cx="1157559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基于强化学习的更新机制</a:t>
            </a:r>
            <a:r>
              <a:rPr lang="en-US" altLang="zh-CN" dirty="0"/>
              <a:t>(CRLM)</a:t>
            </a:r>
            <a:r>
              <a:rPr lang="zh-CN" altLang="en-US" dirty="0"/>
              <a:t>主要包括两部分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强化学习的更新机制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   - </a:t>
            </a:r>
            <a:r>
              <a:rPr lang="zh-CN" altLang="en-US" dirty="0"/>
              <a:t>采用基于策略梯度的强化学习方法。环境可看作适应度函数</a:t>
            </a:r>
            <a:r>
              <a:rPr lang="en-US" altLang="zh-CN" dirty="0"/>
              <a:t>,</a:t>
            </a:r>
            <a:r>
              <a:rPr lang="zh-CN" altLang="en-US" dirty="0"/>
              <a:t>代理指代配置的启发式算法。</a:t>
            </a:r>
          </a:p>
          <a:p>
            <a:r>
              <a:rPr lang="zh-CN" altLang="en-US" dirty="0"/>
              <a:t>   </a:t>
            </a:r>
            <a:r>
              <a:rPr lang="en-US" altLang="zh-CN" dirty="0"/>
              <a:t>- </a:t>
            </a:r>
            <a:r>
              <a:rPr lang="zh-CN" altLang="en-US" dirty="0"/>
              <a:t>通过评估网络通信方案的适应度</a:t>
            </a:r>
            <a:r>
              <a:rPr lang="en-US" altLang="zh-CN" dirty="0"/>
              <a:t>(</a:t>
            </a:r>
            <a:r>
              <a:rPr lang="zh-CN" altLang="en-US" dirty="0"/>
              <a:t>奖励</a:t>
            </a:r>
            <a:r>
              <a:rPr lang="en-US" altLang="zh-CN" dirty="0"/>
              <a:t>),</a:t>
            </a:r>
            <a:r>
              <a:rPr lang="zh-CN" altLang="en-US" dirty="0"/>
              <a:t>算法根据评估结果选择适当的更新策略</a:t>
            </a:r>
            <a:r>
              <a:rPr lang="en-US" altLang="zh-CN" dirty="0"/>
              <a:t>(</a:t>
            </a:r>
            <a:r>
              <a:rPr lang="zh-CN" altLang="en-US" dirty="0"/>
              <a:t>行动</a:t>
            </a:r>
            <a:r>
              <a:rPr lang="en-US" altLang="zh-CN" dirty="0"/>
              <a:t>):</a:t>
            </a:r>
            <a:r>
              <a:rPr lang="zh-CN" altLang="en-US" dirty="0"/>
              <a:t>探索</a:t>
            </a:r>
            <a:r>
              <a:rPr lang="en-US" altLang="zh-CN" dirty="0"/>
              <a:t>(</a:t>
            </a:r>
            <a:r>
              <a:rPr lang="zh-CN" altLang="en-US" dirty="0"/>
              <a:t>随机优化</a:t>
            </a:r>
            <a:r>
              <a:rPr lang="en-US" altLang="zh-CN" dirty="0"/>
              <a:t>)</a:t>
            </a:r>
            <a:r>
              <a:rPr lang="zh-CN" altLang="en-US" dirty="0"/>
              <a:t>或利用</a:t>
            </a:r>
            <a:r>
              <a:rPr lang="en-US" altLang="zh-CN" dirty="0"/>
              <a:t>(</a:t>
            </a:r>
            <a:r>
              <a:rPr lang="zh-CN" altLang="en-US" dirty="0"/>
              <a:t>学习其他方案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   </a:t>
            </a:r>
            <a:r>
              <a:rPr lang="en-US" altLang="zh-CN" dirty="0"/>
              <a:t>- </a:t>
            </a:r>
            <a:r>
              <a:rPr lang="zh-CN" altLang="en-US" dirty="0"/>
              <a:t>使用</a:t>
            </a:r>
            <a:r>
              <a:rPr lang="en-US" altLang="zh-CN" dirty="0"/>
              <a:t>ε-</a:t>
            </a:r>
            <a:r>
              <a:rPr lang="zh-CN" altLang="en-US" dirty="0"/>
              <a:t>贪心策略在探索和利用之间保持平衡。</a:t>
            </a:r>
          </a:p>
          <a:p>
            <a:r>
              <a:rPr lang="zh-CN" altLang="en-US" dirty="0"/>
              <a:t>   </a:t>
            </a:r>
            <a:r>
              <a:rPr lang="en-US" altLang="zh-CN" dirty="0"/>
              <a:t>- </a:t>
            </a:r>
            <a:r>
              <a:rPr lang="zh-CN" altLang="en-US" dirty="0"/>
              <a:t>更新</a:t>
            </a:r>
            <a:r>
              <a:rPr lang="en-US" altLang="zh-CN" dirty="0"/>
              <a:t>Q</a:t>
            </a:r>
            <a:r>
              <a:rPr lang="zh-CN" altLang="en-US" dirty="0"/>
              <a:t>值函数的公式如下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     Q(</a:t>
            </a:r>
            <a:r>
              <a:rPr lang="en-US" altLang="zh-CN" dirty="0" err="1"/>
              <a:t>s_t</a:t>
            </a:r>
            <a:r>
              <a:rPr lang="en-US" altLang="zh-CN" dirty="0"/>
              <a:t>, </a:t>
            </a:r>
            <a:r>
              <a:rPr lang="en-US" altLang="zh-CN" dirty="0" err="1"/>
              <a:t>a_t</a:t>
            </a:r>
            <a:r>
              <a:rPr lang="en-US" altLang="zh-CN" dirty="0"/>
              <a:t>) ← Q(</a:t>
            </a:r>
            <a:r>
              <a:rPr lang="en-US" altLang="zh-CN" dirty="0" err="1"/>
              <a:t>s_t</a:t>
            </a:r>
            <a:r>
              <a:rPr lang="en-US" altLang="zh-CN" dirty="0"/>
              <a:t>, </a:t>
            </a:r>
            <a:r>
              <a:rPr lang="en-US" altLang="zh-CN" dirty="0" err="1"/>
              <a:t>a_t</a:t>
            </a:r>
            <a:r>
              <a:rPr lang="en-US" altLang="zh-CN" dirty="0"/>
              <a:t>) + λ(Q(</a:t>
            </a:r>
            <a:r>
              <a:rPr lang="en-US" altLang="zh-CN" dirty="0" err="1"/>
              <a:t>s_t</a:t>
            </a:r>
            <a:r>
              <a:rPr lang="en-US" altLang="zh-CN" dirty="0"/>
              <a:t>, </a:t>
            </a:r>
            <a:r>
              <a:rPr lang="en-US" altLang="zh-CN" dirty="0" err="1"/>
              <a:t>a_t</a:t>
            </a:r>
            <a:r>
              <a:rPr lang="en-US" altLang="zh-CN" dirty="0"/>
              <a:t>) - F)/t</a:t>
            </a:r>
          </a:p>
          <a:p>
            <a:r>
              <a:rPr lang="en-US" altLang="zh-CN" dirty="0"/>
              <a:t>     </a:t>
            </a:r>
            <a:r>
              <a:rPr lang="zh-CN" altLang="en-US" dirty="0"/>
              <a:t>其中</a:t>
            </a:r>
            <a:r>
              <a:rPr lang="en-US" altLang="zh-CN" dirty="0"/>
              <a:t>F</a:t>
            </a:r>
            <a:r>
              <a:rPr lang="zh-CN" altLang="en-US" dirty="0"/>
              <a:t>为适应度值</a:t>
            </a:r>
            <a:r>
              <a:rPr lang="en-US" altLang="zh-CN" dirty="0"/>
              <a:t>(</a:t>
            </a:r>
            <a:r>
              <a:rPr lang="zh-CN" altLang="en-US" dirty="0"/>
              <a:t>奖励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启发式算法的更新机制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   - </a:t>
            </a:r>
            <a:r>
              <a:rPr lang="zh-CN" altLang="en-US" dirty="0"/>
              <a:t>包括两种更新策略</a:t>
            </a:r>
            <a:r>
              <a:rPr lang="en-US" altLang="zh-CN" dirty="0"/>
              <a:t>:</a:t>
            </a:r>
            <a:r>
              <a:rPr lang="zh-CN" altLang="en-US" dirty="0"/>
              <a:t>自我更新</a:t>
            </a:r>
            <a:r>
              <a:rPr lang="en-US" altLang="zh-CN" dirty="0"/>
              <a:t>(</a:t>
            </a:r>
            <a:r>
              <a:rPr lang="zh-CN" altLang="en-US" dirty="0"/>
              <a:t>按照算法本身的策略更新种群</a:t>
            </a:r>
            <a:r>
              <a:rPr lang="en-US" altLang="zh-CN" dirty="0"/>
              <a:t>)</a:t>
            </a:r>
            <a:r>
              <a:rPr lang="zh-CN" altLang="en-US" dirty="0"/>
              <a:t>和学习更新</a:t>
            </a:r>
            <a:r>
              <a:rPr lang="en-US" altLang="zh-CN" dirty="0"/>
              <a:t>(</a:t>
            </a:r>
            <a:r>
              <a:rPr lang="zh-CN" altLang="en-US" dirty="0"/>
              <a:t>从其他算法学习最佳种群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   </a:t>
            </a:r>
            <a:r>
              <a:rPr lang="en-US" altLang="zh-CN" dirty="0"/>
              <a:t>- </a:t>
            </a:r>
            <a:r>
              <a:rPr lang="zh-CN" altLang="en-US" dirty="0"/>
              <a:t>学习更新通过学习其他算法的最佳种群</a:t>
            </a:r>
            <a:r>
              <a:rPr lang="en-US" altLang="zh-CN" dirty="0"/>
              <a:t>,</a:t>
            </a:r>
            <a:r>
              <a:rPr lang="zh-CN" altLang="en-US" dirty="0"/>
              <a:t>学习其优点并应用到自身种群中</a:t>
            </a:r>
            <a:r>
              <a:rPr lang="en-US" altLang="zh-CN" dirty="0"/>
              <a:t>,</a:t>
            </a:r>
            <a:r>
              <a:rPr lang="zh-CN" altLang="en-US" dirty="0"/>
              <a:t>提高算法的性能和稳定性。</a:t>
            </a:r>
          </a:p>
          <a:p>
            <a:r>
              <a:rPr lang="zh-CN" altLang="en-US" dirty="0"/>
              <a:t>   </a:t>
            </a:r>
            <a:r>
              <a:rPr lang="en-US" altLang="zh-CN" dirty="0"/>
              <a:t>- </a:t>
            </a:r>
            <a:r>
              <a:rPr lang="zh-CN" altLang="en-US" dirty="0"/>
              <a:t>学习更新公式如下</a:t>
            </a:r>
            <a:r>
              <a:rPr lang="en-US" altLang="zh-CN" dirty="0"/>
              <a:t>: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其中</a:t>
            </a:r>
            <a:r>
              <a:rPr lang="en-US" altLang="zh-CN" dirty="0"/>
              <a:t>α_l</a:t>
            </a:r>
            <a:r>
              <a:rPr lang="zh-CN" altLang="en-US" dirty="0"/>
              <a:t>为固定权重</a:t>
            </a:r>
            <a:r>
              <a:rPr lang="en-US" altLang="zh-CN" dirty="0"/>
              <a:t>,</a:t>
            </a:r>
            <a:r>
              <a:rPr lang="en-US" altLang="zh-CN" dirty="0" err="1"/>
              <a:t>Sample_i</a:t>
            </a:r>
            <a:r>
              <a:rPr lang="zh-CN" altLang="en-US" dirty="0"/>
              <a:t>为学习样本的相应特征因子。</a:t>
            </a:r>
          </a:p>
          <a:p>
            <a:endParaRPr lang="zh-CN" altLang="en-US" dirty="0"/>
          </a:p>
          <a:p>
            <a:r>
              <a:rPr lang="zh-CN" altLang="en-US" dirty="0"/>
              <a:t>总的来说</a:t>
            </a:r>
            <a:r>
              <a:rPr lang="en-US" altLang="zh-CN" dirty="0"/>
              <a:t>,</a:t>
            </a:r>
            <a:r>
              <a:rPr lang="zh-CN" altLang="en-US" dirty="0"/>
              <a:t>该更新机制融合了强化学习和启发式算法的优势</a:t>
            </a:r>
            <a:r>
              <a:rPr lang="en-US" altLang="zh-CN" dirty="0"/>
              <a:t>,</a:t>
            </a:r>
            <a:r>
              <a:rPr lang="zh-CN" altLang="en-US" dirty="0"/>
              <a:t>通过强化学习选择更好的更新策略</a:t>
            </a:r>
            <a:r>
              <a:rPr lang="en-US" altLang="zh-CN" dirty="0"/>
              <a:t>,</a:t>
            </a:r>
            <a:r>
              <a:rPr lang="zh-CN" altLang="en-US" dirty="0"/>
              <a:t>并通过学习更新机制提高算法性能</a:t>
            </a:r>
            <a:r>
              <a:rPr lang="en-US" altLang="zh-CN" dirty="0"/>
              <a:t>,</a:t>
            </a:r>
            <a:r>
              <a:rPr lang="zh-CN" altLang="en-US" dirty="0"/>
              <a:t>是一种有潜力的优化方法。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FA8129A-87C1-B186-D349-52E9521F2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421" y="4667517"/>
            <a:ext cx="3047619" cy="6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2AFAAEB-D945-34E1-FCFC-ABE5861C4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14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5064FAE-EAF4-7167-59B0-8B822B42C5E7}"/>
              </a:ext>
            </a:extLst>
          </p:cNvPr>
          <p:cNvSpPr txBox="1"/>
          <p:nvPr/>
        </p:nvSpPr>
        <p:spPr>
          <a:xfrm>
            <a:off x="411481" y="756628"/>
            <a:ext cx="6094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5.</a:t>
            </a:r>
            <a:r>
              <a:rPr lang="zh-CN" altLang="en-US" sz="2800" b="1" dirty="0"/>
              <a:t>性能评估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756AB7-2D5F-0A57-5D88-FE71FBE29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439" y="1352462"/>
            <a:ext cx="2770413" cy="46906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89EDE85-FFC0-E433-0B97-428E4151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687" y="1410726"/>
            <a:ext cx="2714665" cy="469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1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50CC318-1994-70A2-E4FF-26682282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15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12F310-35FE-0BD8-6EF3-53614499A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425" y="822885"/>
            <a:ext cx="3631972" cy="52122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7042994-626B-88F7-E348-841140394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565" y="895820"/>
            <a:ext cx="3280045" cy="50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85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0D47C79-0D9E-B292-92F7-6BABEB5C8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16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2D109D-525B-54D5-0B93-AF2E1D25B98F}"/>
              </a:ext>
            </a:extLst>
          </p:cNvPr>
          <p:cNvSpPr txBox="1"/>
          <p:nvPr/>
        </p:nvSpPr>
        <p:spPr>
          <a:xfrm>
            <a:off x="207084" y="788902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后续计划</a:t>
            </a:r>
            <a:r>
              <a:rPr lang="en-US" altLang="zh-CN" b="1" dirty="0"/>
              <a:t>:</a:t>
            </a:r>
          </a:p>
          <a:p>
            <a:r>
              <a:rPr lang="en-US" altLang="zh-CN" b="1" dirty="0"/>
              <a:t>              </a:t>
            </a:r>
            <a:r>
              <a:rPr lang="en-US" altLang="zh-CN" dirty="0"/>
              <a:t>1.</a:t>
            </a:r>
            <a:r>
              <a:rPr lang="zh-CN" altLang="en-US" dirty="0"/>
              <a:t>继续了解该方向以及其它更广泛的知识 </a:t>
            </a:r>
            <a:endParaRPr lang="en-US" altLang="zh-CN" dirty="0"/>
          </a:p>
          <a:p>
            <a:r>
              <a:rPr lang="en-US" altLang="zh-CN" dirty="0"/>
              <a:t>              2.</a:t>
            </a:r>
            <a:r>
              <a:rPr lang="zh-CN" altLang="en-US" dirty="0"/>
              <a:t>重点基础和代码学习</a:t>
            </a:r>
            <a:r>
              <a:rPr lang="zh-CN" alt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14565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2341944" y="-325056"/>
            <a:ext cx="7508112" cy="750811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28000"/>
                </a:schemeClr>
              </a:gs>
              <a:gs pos="6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2920678" y="253678"/>
            <a:ext cx="6350644" cy="6350644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46000"/>
                </a:schemeClr>
              </a:gs>
              <a:gs pos="58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441539" y="774539"/>
            <a:ext cx="5308922" cy="530892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72000"/>
                </a:schemeClr>
              </a:gs>
              <a:gs pos="63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2400" y="1295400"/>
            <a:ext cx="4267200" cy="4267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00195" y="3013502"/>
            <a:ext cx="3991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谢谢您的观看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5233416" y="2886181"/>
            <a:ext cx="1725168" cy="0"/>
            <a:chOff x="6585058" y="2318898"/>
            <a:chExt cx="1725168" cy="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6585058" y="2318898"/>
              <a:ext cx="1725168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7278478" y="2318898"/>
              <a:ext cx="338328" cy="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  <a:t>2</a:t>
            </a:fld>
            <a:endParaRPr lang="zh-CN" altLang="en-US" spc="9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EB489B-745C-E8F0-C97C-302AD47FCCD3}"/>
              </a:ext>
            </a:extLst>
          </p:cNvPr>
          <p:cNvSpPr txBox="1"/>
          <p:nvPr/>
        </p:nvSpPr>
        <p:spPr>
          <a:xfrm>
            <a:off x="2739153" y="3588708"/>
            <a:ext cx="69266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CRLM</a:t>
            </a:r>
            <a:r>
              <a:rPr lang="zh-CN" altLang="en-US" sz="2000" dirty="0"/>
              <a:t>：一种基于强化学习和元启发式算法的无线传感器网                              络路由协议协作模型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F6B85C-6A8F-BA0F-49C4-56BC0DAD0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043" y="563276"/>
            <a:ext cx="8044716" cy="270601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A5AAB54-6944-946A-3D06-3FCD7A72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3</a:t>
            </a:fld>
            <a:endParaRPr lang="zh-CN" altLang="en-US" spc="9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0A32EFD-9897-28DE-BEA4-16EB61DA6823}"/>
              </a:ext>
            </a:extLst>
          </p:cNvPr>
          <p:cNvSpPr txBox="1"/>
          <p:nvPr/>
        </p:nvSpPr>
        <p:spPr>
          <a:xfrm>
            <a:off x="143762" y="677886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 </a:t>
            </a:r>
            <a:r>
              <a:rPr lang="en-US" altLang="zh-CN" sz="2800" b="1" dirty="0"/>
              <a:t>1.CRLM</a:t>
            </a:r>
            <a:r>
              <a:rPr lang="zh-CN" altLang="en-US" sz="2800" b="1" dirty="0"/>
              <a:t>介绍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10B3726-2BF3-E6A5-B780-DAF10ACB5DF6}"/>
              </a:ext>
            </a:extLst>
          </p:cNvPr>
          <p:cNvSpPr txBox="1"/>
          <p:nvPr/>
        </p:nvSpPr>
        <p:spPr>
          <a:xfrm>
            <a:off x="532357" y="1463660"/>
            <a:ext cx="10979062" cy="1291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/>
              <a:t>      CRLM</a:t>
            </a:r>
            <a:r>
              <a:rPr lang="zh-CN" altLang="en-US" dirty="0"/>
              <a:t>是一种基于强化学习和元启发式算法的协作模型，其中使用强化学习来增强元启发式算法的寻优能力，并将该算法用于求解网络通信方案</a:t>
            </a:r>
            <a:r>
              <a:rPr lang="en-US" altLang="zh-CN" dirty="0"/>
              <a:t>(</a:t>
            </a:r>
            <a:r>
              <a:rPr lang="zh-CN" altLang="en-US" dirty="0"/>
              <a:t>分簇和路由被认为是一个阶段</a:t>
            </a:r>
            <a:r>
              <a:rPr lang="en-US" altLang="zh-CN" dirty="0"/>
              <a:t>)</a:t>
            </a:r>
            <a:r>
              <a:rPr lang="zh-CN" altLang="en-US" dirty="0"/>
              <a:t>。该通信方案还通过剪枝实现了网络内集群的负载均衡，并采用了一种新颖的多跳模型来减少网络能量浪费。</a:t>
            </a:r>
          </a:p>
        </p:txBody>
      </p:sp>
    </p:spTree>
    <p:extLst>
      <p:ext uri="{BB962C8B-B14F-4D97-AF65-F5344CB8AC3E}">
        <p14:creationId xmlns:p14="http://schemas.microsoft.com/office/powerpoint/2010/main" val="159633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91221D-9E6D-2C6A-BBD2-0BE48BDD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4</a:t>
            </a:fld>
            <a:endParaRPr lang="zh-CN" altLang="en-US" spc="9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4C7991-EB67-CB67-4357-5EB016B23FB2}"/>
              </a:ext>
            </a:extLst>
          </p:cNvPr>
          <p:cNvSpPr txBox="1"/>
          <p:nvPr/>
        </p:nvSpPr>
        <p:spPr>
          <a:xfrm>
            <a:off x="313441" y="687311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2.CRLM</a:t>
            </a:r>
            <a:r>
              <a:rPr lang="zh-CN" altLang="en-US" sz="2800" b="1" dirty="0"/>
              <a:t>协议的创新及贡献</a:t>
            </a:r>
            <a:endParaRPr lang="zh-CN" altLang="en-US" sz="2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0184CB-164D-2CEE-96C6-F3799979B35E}"/>
              </a:ext>
            </a:extLst>
          </p:cNvPr>
          <p:cNvSpPr txBox="1"/>
          <p:nvPr/>
        </p:nvSpPr>
        <p:spPr>
          <a:xfrm>
            <a:off x="532357" y="1370790"/>
            <a:ext cx="11143706" cy="3368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元启发式算法合作模型：提出了一种基于强化学习的元启发式算法合作模型，通过配置的元启发式算法                    相互协作解决网络方案，以弥补单个算法的局限性，提高搜索稳定性和搜索到的网络方案质量。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综合网络方案设计：与传统的顺序优化方案不同，该论文提出的综合方案能够从更全面的角度解决网络方案，避免了忽略簇和路由之间连接的问题，提高了网络方案的整体性能。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SPMH</a:t>
            </a:r>
            <a:r>
              <a:rPr lang="zh-CN" altLang="en-US" dirty="0"/>
              <a:t>中继通信：引入了</a:t>
            </a:r>
            <a:r>
              <a:rPr lang="en-US" altLang="zh-CN" dirty="0"/>
              <a:t>SPMH</a:t>
            </a:r>
            <a:r>
              <a:rPr lang="zh-CN" altLang="en-US" dirty="0"/>
              <a:t>以避免多跳通信中浪费中继通信节点能量的问题，优化了网络的中继通信机制，提高了网络的能源利用效率。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自适应的</a:t>
            </a:r>
            <a:r>
              <a:rPr lang="en-US" altLang="zh-CN" dirty="0"/>
              <a:t>CPR</a:t>
            </a:r>
            <a:r>
              <a:rPr lang="zh-CN" altLang="en-US" dirty="0"/>
              <a:t>聚类规则：提出了自适应的</a:t>
            </a:r>
            <a:r>
              <a:rPr lang="en-US" altLang="zh-CN" dirty="0"/>
              <a:t>CPR</a:t>
            </a:r>
            <a:r>
              <a:rPr lang="zh-CN" altLang="en-US" dirty="0"/>
              <a:t>聚类规则，平衡了簇头的负载，并考虑了网络的实际情况，提高了网络的稳定性和性能。</a:t>
            </a:r>
          </a:p>
        </p:txBody>
      </p:sp>
    </p:spTree>
    <p:extLst>
      <p:ext uri="{BB962C8B-B14F-4D97-AF65-F5344CB8AC3E}">
        <p14:creationId xmlns:p14="http://schemas.microsoft.com/office/powerpoint/2010/main" val="332823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79B7AA-095A-F93D-1D9E-339A2BF52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5</a:t>
            </a:fld>
            <a:endParaRPr lang="zh-CN" altLang="en-US" spc="9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CDD94B4-0CD4-461A-EA5A-DF31FF3B6F87}"/>
              </a:ext>
            </a:extLst>
          </p:cNvPr>
          <p:cNvSpPr txBox="1"/>
          <p:nvPr/>
        </p:nvSpPr>
        <p:spPr>
          <a:xfrm>
            <a:off x="335589" y="696739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3.CRLM</a:t>
            </a:r>
            <a:r>
              <a:rPr lang="zh-CN" altLang="en-US" sz="2800" b="1" dirty="0"/>
              <a:t>协议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2D68DB-0FA5-E9A6-2CE8-38D819E5E34E}"/>
              </a:ext>
            </a:extLst>
          </p:cNvPr>
          <p:cNvSpPr txBox="1"/>
          <p:nvPr/>
        </p:nvSpPr>
        <p:spPr>
          <a:xfrm>
            <a:off x="592372" y="1219959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dirty="0">
                <a:solidFill>
                  <a:srgbClr val="222222"/>
                </a:solidFill>
                <a:latin typeface="??"/>
              </a:rPr>
              <a:t>3</a:t>
            </a:r>
            <a:r>
              <a:rPr lang="en-US" altLang="zh-CN" b="1" i="0" dirty="0">
                <a:solidFill>
                  <a:srgbClr val="222222"/>
                </a:solidFill>
                <a:effectLst/>
                <a:latin typeface="??"/>
              </a:rPr>
              <a:t>.1 CRLM</a:t>
            </a:r>
            <a:r>
              <a:rPr lang="zh-CN" altLang="en-US" b="1" i="0" dirty="0">
                <a:solidFill>
                  <a:srgbClr val="222222"/>
                </a:solidFill>
                <a:effectLst/>
                <a:latin typeface="??"/>
              </a:rPr>
              <a:t>的结构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7970C68-5431-EB66-6ED7-58677EDF3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603" y="1589291"/>
            <a:ext cx="9336551" cy="496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94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C02959C-921B-E541-0CFF-7AEF80FF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6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93AA01-BB09-241A-1F7E-CE1FB41FFA38}"/>
              </a:ext>
            </a:extLst>
          </p:cNvPr>
          <p:cNvSpPr txBox="1"/>
          <p:nvPr/>
        </p:nvSpPr>
        <p:spPr>
          <a:xfrm>
            <a:off x="429534" y="681340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dirty="0">
                <a:solidFill>
                  <a:srgbClr val="222222"/>
                </a:solidFill>
                <a:latin typeface="??"/>
              </a:rPr>
              <a:t>3</a:t>
            </a:r>
            <a:r>
              <a:rPr lang="en-US" altLang="zh-CN" b="1" i="0" dirty="0">
                <a:solidFill>
                  <a:srgbClr val="222222"/>
                </a:solidFill>
                <a:effectLst/>
                <a:latin typeface="??"/>
              </a:rPr>
              <a:t>.</a:t>
            </a:r>
            <a:r>
              <a:rPr lang="en-US" altLang="zh-CN" b="1" dirty="0">
                <a:solidFill>
                  <a:srgbClr val="222222"/>
                </a:solidFill>
                <a:latin typeface="??"/>
              </a:rPr>
              <a:t>2 </a:t>
            </a:r>
            <a:r>
              <a:rPr lang="en-US" altLang="zh-CN" b="1" i="0" dirty="0">
                <a:solidFill>
                  <a:srgbClr val="222222"/>
                </a:solidFill>
                <a:effectLst/>
                <a:latin typeface="??"/>
              </a:rPr>
              <a:t>CRLM</a:t>
            </a:r>
            <a:r>
              <a:rPr lang="zh-CN" altLang="en-US" b="1" dirty="0">
                <a:solidFill>
                  <a:srgbClr val="222222"/>
                </a:solidFill>
                <a:latin typeface="??"/>
              </a:rPr>
              <a:t>协议具体流程</a:t>
            </a:r>
            <a:endParaRPr lang="zh-CN" altLang="en-US" b="1" i="0" dirty="0">
              <a:solidFill>
                <a:srgbClr val="222222"/>
              </a:solidFill>
              <a:effectLst/>
              <a:latin typeface="??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D142D6F-9E45-46E4-C6E7-CBA68F4D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835" y="1050672"/>
            <a:ext cx="7070327" cy="512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48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0C40943-E990-618B-55BE-3921D503D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7</a:t>
            </a:fld>
            <a:endParaRPr lang="zh-CN" altLang="en-US" spc="9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0560A1-86E1-C34F-66C5-A450D06DF09F}"/>
              </a:ext>
            </a:extLst>
          </p:cNvPr>
          <p:cNvSpPr txBox="1"/>
          <p:nvPr/>
        </p:nvSpPr>
        <p:spPr>
          <a:xfrm>
            <a:off x="300851" y="72508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dirty="0">
                <a:solidFill>
                  <a:srgbClr val="222222"/>
                </a:solidFill>
                <a:latin typeface="??"/>
              </a:rPr>
              <a:t>3</a:t>
            </a:r>
            <a:r>
              <a:rPr lang="en-US" altLang="zh-CN" b="1" i="0" dirty="0">
                <a:solidFill>
                  <a:srgbClr val="222222"/>
                </a:solidFill>
                <a:effectLst/>
                <a:latin typeface="??"/>
              </a:rPr>
              <a:t>.3 CRLM</a:t>
            </a:r>
            <a:r>
              <a:rPr lang="zh-CN" altLang="en-US" b="1" i="0" dirty="0">
                <a:solidFill>
                  <a:srgbClr val="222222"/>
                </a:solidFill>
                <a:effectLst/>
                <a:latin typeface="??"/>
              </a:rPr>
              <a:t>的伪代码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CA65AAF-5443-A463-5E5F-D76C5CD61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21" y="1363727"/>
            <a:ext cx="4544946" cy="365294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86FD4CC-E247-9677-D714-FB3118D954E4}"/>
              </a:ext>
            </a:extLst>
          </p:cNvPr>
          <p:cNvSpPr txBox="1"/>
          <p:nvPr/>
        </p:nvSpPr>
        <p:spPr>
          <a:xfrm>
            <a:off x="5579019" y="1168703"/>
            <a:ext cx="6097044" cy="4199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      这个算法的核心思想是通过迭代优化网络聚类和路由方案</a:t>
            </a:r>
            <a:r>
              <a:rPr lang="en-US" altLang="zh-CN" dirty="0"/>
              <a:t>,</a:t>
            </a:r>
            <a:r>
              <a:rPr lang="zh-CN" altLang="en-US" dirty="0"/>
              <a:t>以最大化系统的整体性能。具体来说</a:t>
            </a:r>
            <a:r>
              <a:rPr lang="en-US" altLang="zh-CN" dirty="0"/>
              <a:t>:</a:t>
            </a:r>
            <a:endParaRPr lang="zh-CN" altLang="en-US" dirty="0"/>
          </a:p>
          <a:p>
            <a:pPr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首先初始化一个种群</a:t>
            </a:r>
            <a:r>
              <a:rPr lang="en-US" altLang="zh-CN" dirty="0"/>
              <a:t>,</a:t>
            </a:r>
            <a:r>
              <a:rPr lang="zh-CN" altLang="en-US" dirty="0"/>
              <a:t>其中每个个体代表一种聚类和路由方案。</a:t>
            </a:r>
          </a:p>
          <a:p>
            <a:pPr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在每次迭代中</a:t>
            </a:r>
            <a:r>
              <a:rPr lang="en-US" altLang="zh-CN" dirty="0"/>
              <a:t>,</a:t>
            </a:r>
            <a:r>
              <a:rPr lang="zh-CN" altLang="en-US" dirty="0"/>
              <a:t>算法根据适应度函数评估每个个体的性能</a:t>
            </a:r>
            <a:r>
              <a:rPr lang="en-US" altLang="zh-CN" dirty="0"/>
              <a:t>,</a:t>
            </a:r>
            <a:r>
              <a:rPr lang="zh-CN" altLang="en-US" dirty="0"/>
              <a:t>并尝试通过随机或确定性的方式更新个体</a:t>
            </a:r>
            <a:r>
              <a:rPr lang="en-US" altLang="zh-CN" dirty="0"/>
              <a:t>,</a:t>
            </a:r>
            <a:r>
              <a:rPr lang="zh-CN" altLang="en-US" dirty="0"/>
              <a:t>以提高整体性能。</a:t>
            </a:r>
          </a:p>
          <a:p>
            <a:pPr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最后返回两个最优的聚类和路由方案作为算法的输出。</a:t>
            </a:r>
          </a:p>
          <a:p>
            <a:pPr algn="just">
              <a:lnSpc>
                <a:spcPct val="150000"/>
              </a:lnSpc>
            </a:pPr>
            <a:r>
              <a:rPr lang="zh-CN" altLang="en-US" dirty="0"/>
              <a:t>     该算法利用了元启发式算法的优势</a:t>
            </a:r>
            <a:r>
              <a:rPr lang="en-US" altLang="zh-CN" dirty="0"/>
              <a:t>,</a:t>
            </a:r>
            <a:r>
              <a:rPr lang="zh-CN" altLang="en-US" dirty="0"/>
              <a:t>如良好的全局搜索能力和并行计算能力</a:t>
            </a:r>
            <a:r>
              <a:rPr lang="en-US" altLang="zh-CN" dirty="0"/>
              <a:t>,</a:t>
            </a:r>
            <a:r>
              <a:rPr lang="zh-CN" altLang="en-US" dirty="0"/>
              <a:t>从而能够高效地解决复杂的网络优化问题。</a:t>
            </a:r>
          </a:p>
        </p:txBody>
      </p:sp>
    </p:spTree>
    <p:extLst>
      <p:ext uri="{BB962C8B-B14F-4D97-AF65-F5344CB8AC3E}">
        <p14:creationId xmlns:p14="http://schemas.microsoft.com/office/powerpoint/2010/main" val="2083358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C5B578E-8131-9C42-4926-6072E2D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8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7906DD-D4CC-15ED-25A0-3B6867A921AA}"/>
              </a:ext>
            </a:extLst>
          </p:cNvPr>
          <p:cNvSpPr txBox="1"/>
          <p:nvPr/>
        </p:nvSpPr>
        <p:spPr>
          <a:xfrm>
            <a:off x="207399" y="584275"/>
            <a:ext cx="60970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4.CRLM</a:t>
            </a:r>
            <a:r>
              <a:rPr lang="zh-CN" altLang="en-US" sz="2800" b="1" dirty="0"/>
              <a:t>协议：配置的元启发式算法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018280C-DEE0-3C97-22AF-8FCD2927AF28}"/>
              </a:ext>
            </a:extLst>
          </p:cNvPr>
          <p:cNvSpPr txBox="1"/>
          <p:nvPr/>
        </p:nvSpPr>
        <p:spPr>
          <a:xfrm>
            <a:off x="756259" y="1136830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4.1. </a:t>
            </a:r>
            <a:r>
              <a:rPr lang="zh-CN" altLang="en-US" b="1" dirty="0"/>
              <a:t>聚类剪枝规则</a:t>
            </a:r>
            <a:r>
              <a:rPr lang="en-US" altLang="zh-CN" b="1" dirty="0"/>
              <a:t>CPR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9B76C02-1CE1-4A18-2BF9-8907CD208C37}"/>
              </a:ext>
            </a:extLst>
          </p:cNvPr>
          <p:cNvSpPr txBox="1"/>
          <p:nvPr/>
        </p:nvSpPr>
        <p:spPr>
          <a:xfrm>
            <a:off x="411794" y="1767847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节点分类</a:t>
            </a:r>
            <a:r>
              <a:rPr lang="en-US" altLang="zh-CN" dirty="0"/>
              <a:t>: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8901438-33DE-25FA-6DF3-000AB85CD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601" y="1644246"/>
            <a:ext cx="3926348" cy="64366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E5A7322-DECE-47D1-775E-9F2739473471}"/>
              </a:ext>
            </a:extLst>
          </p:cNvPr>
          <p:cNvSpPr txBox="1"/>
          <p:nvPr/>
        </p:nvSpPr>
        <p:spPr>
          <a:xfrm>
            <a:off x="4891568" y="1644246"/>
            <a:ext cx="67844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（被归类为 </a:t>
            </a:r>
            <a:r>
              <a:rPr lang="en-US" altLang="zh-CN" dirty="0"/>
              <a:t>Poor Lifetime </a:t>
            </a:r>
            <a:r>
              <a:rPr lang="zh-CN" altLang="en-US" dirty="0"/>
              <a:t>的节点会被加入到 </a:t>
            </a:r>
            <a:r>
              <a:rPr lang="en-US" altLang="zh-CN" dirty="0" err="1"/>
              <a:t>PruningSet</a:t>
            </a:r>
            <a:r>
              <a:rPr lang="en-US" altLang="zh-CN" dirty="0"/>
              <a:t>,</a:t>
            </a:r>
            <a:r>
              <a:rPr lang="zh-CN" altLang="en-US" dirty="0"/>
              <a:t>等待进   行剪枝。）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8D78942-80A6-8EF8-EB5D-FE8411D530C9}"/>
              </a:ext>
            </a:extLst>
          </p:cNvPr>
          <p:cNvSpPr txBox="1"/>
          <p:nvPr/>
        </p:nvSpPr>
        <p:spPr>
          <a:xfrm>
            <a:off x="411794" y="3210682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 </a:t>
            </a:r>
            <a:r>
              <a:rPr lang="zh-CN" altLang="en-US" dirty="0"/>
              <a:t>剪枝规则</a:t>
            </a:r>
            <a:r>
              <a:rPr lang="en-US" altLang="zh-CN" dirty="0"/>
              <a:t>: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FE0857B-E76A-1FB6-3495-DF25B29F45BE}"/>
              </a:ext>
            </a:extLst>
          </p:cNvPr>
          <p:cNvSpPr txBox="1"/>
          <p:nvPr/>
        </p:nvSpPr>
        <p:spPr>
          <a:xfrm>
            <a:off x="1906792" y="3110202"/>
            <a:ext cx="9683209" cy="2953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如果一个节点是簇头且属于 </a:t>
            </a:r>
            <a:r>
              <a:rPr lang="en-US" altLang="zh-CN" dirty="0"/>
              <a:t>Poor Lifetime,</a:t>
            </a:r>
            <a:r>
              <a:rPr lang="zh-CN" altLang="en-US" dirty="0"/>
              <a:t>它会被剪掉所有的簇成员。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    </a:t>
            </a:r>
            <a:r>
              <a:rPr lang="en-US" altLang="zh-CN" dirty="0"/>
              <a:t>- </a:t>
            </a:r>
            <a:r>
              <a:rPr lang="zh-CN" altLang="en-US" dirty="0"/>
              <a:t>如果被剪掉的簇成员是 </a:t>
            </a:r>
            <a:r>
              <a:rPr lang="en-US" altLang="zh-CN" dirty="0"/>
              <a:t>Good Lifetime,</a:t>
            </a:r>
            <a:r>
              <a:rPr lang="zh-CN" altLang="en-US" dirty="0"/>
              <a:t>它会被嫁接到另一个不会产生 </a:t>
            </a:r>
            <a:r>
              <a:rPr lang="en-US" altLang="zh-CN" dirty="0"/>
              <a:t>ITD </a:t>
            </a:r>
            <a:r>
              <a:rPr lang="zh-CN" altLang="en-US" dirty="0"/>
              <a:t>的簇。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    </a:t>
            </a:r>
            <a:r>
              <a:rPr lang="en-US" altLang="zh-CN" dirty="0"/>
              <a:t>- </a:t>
            </a:r>
            <a:r>
              <a:rPr lang="zh-CN" altLang="en-US" dirty="0"/>
              <a:t>如果被剪掉的簇成员属于 </a:t>
            </a:r>
            <a:r>
              <a:rPr lang="en-US" altLang="zh-CN" dirty="0"/>
              <a:t>Poor Lifetime,</a:t>
            </a:r>
            <a:r>
              <a:rPr lang="zh-CN" altLang="en-US" dirty="0"/>
              <a:t>则需要进入仲裁阶段来决定是否可以被嫁接。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如果一个节点是普通簇成员且属于 </a:t>
            </a:r>
            <a:r>
              <a:rPr lang="en-US" altLang="zh-CN" dirty="0"/>
              <a:t>Poor Lifetime,</a:t>
            </a:r>
            <a:r>
              <a:rPr lang="zh-CN" altLang="en-US" dirty="0"/>
              <a:t>如果它最近的簇头不属于 </a:t>
            </a:r>
            <a:r>
              <a:rPr lang="en-US" altLang="zh-CN" dirty="0"/>
              <a:t>Poor Lifetime</a:t>
            </a:r>
            <a:r>
              <a:rPr lang="zh-CN" altLang="en-US" dirty="0"/>
              <a:t>且当前不在该簇</a:t>
            </a:r>
            <a:r>
              <a:rPr lang="en-US" altLang="zh-CN" dirty="0"/>
              <a:t>,</a:t>
            </a:r>
            <a:r>
              <a:rPr lang="zh-CN" altLang="en-US" dirty="0"/>
              <a:t>它会被剪枝到那个簇。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    </a:t>
            </a:r>
            <a:r>
              <a:rPr lang="en-US" altLang="zh-CN" dirty="0"/>
              <a:t>- </a:t>
            </a:r>
            <a:r>
              <a:rPr lang="zh-CN" altLang="en-US" dirty="0"/>
              <a:t>如果最近的簇头属于 </a:t>
            </a:r>
            <a:r>
              <a:rPr lang="en-US" altLang="zh-CN" dirty="0"/>
              <a:t>Poor Lifetime,</a:t>
            </a:r>
            <a:r>
              <a:rPr lang="zh-CN" altLang="en-US" dirty="0"/>
              <a:t>则需要进入仲裁阶段来决定是否可以被嫁接。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C762B3-7558-C712-EAF3-6132BE288D77}"/>
              </a:ext>
            </a:extLst>
          </p:cNvPr>
          <p:cNvSpPr txBox="1"/>
          <p:nvPr/>
        </p:nvSpPr>
        <p:spPr>
          <a:xfrm>
            <a:off x="654896" y="241151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LT</a:t>
            </a:r>
            <a:r>
              <a:rPr lang="zh-CN" altLang="en-US"/>
              <a:t>：每个节点的生存期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9D7D4F6-795C-ED3B-EE55-8C47F2F3E446}"/>
              </a:ext>
            </a:extLst>
          </p:cNvPr>
          <p:cNvSpPr txBox="1"/>
          <p:nvPr/>
        </p:nvSpPr>
        <p:spPr>
          <a:xfrm>
            <a:off x="3049250" y="2408842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LTmax</a:t>
            </a:r>
            <a:r>
              <a:rPr lang="zh-CN" altLang="en-US" dirty="0"/>
              <a:t>为节点无负载生存期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38EF79-0D96-FDC0-24B2-72C65D37EE3E}"/>
              </a:ext>
            </a:extLst>
          </p:cNvPr>
          <p:cNvSpPr txBox="1"/>
          <p:nvPr/>
        </p:nvSpPr>
        <p:spPr>
          <a:xfrm>
            <a:off x="5924862" y="2408842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LTmin</a:t>
            </a:r>
            <a:r>
              <a:rPr lang="zh-CN" altLang="en-US" dirty="0"/>
              <a:t>为最大负载生存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B9B5DE9-6581-8F2E-D266-504026FDE784}"/>
              </a:ext>
            </a:extLst>
          </p:cNvPr>
          <p:cNvSpPr txBox="1"/>
          <p:nvPr/>
        </p:nvSpPr>
        <p:spPr>
          <a:xfrm>
            <a:off x="8172266" y="2420892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   </a:t>
            </a:r>
            <a:r>
              <a:rPr lang="en-US" altLang="zh-CN" dirty="0" err="1"/>
              <a:t>Tmax</a:t>
            </a:r>
            <a:r>
              <a:rPr lang="zh-CN" altLang="en-US" dirty="0"/>
              <a:t>和</a:t>
            </a:r>
            <a:r>
              <a:rPr lang="en-US" altLang="zh-CN" dirty="0" err="1"/>
              <a:t>Tmin</a:t>
            </a:r>
            <a:r>
              <a:rPr lang="zh-CN" altLang="en-US" dirty="0"/>
              <a:t>为</a:t>
            </a:r>
            <a:r>
              <a:rPr lang="en-US" altLang="zh-CN" dirty="0"/>
              <a:t>(0,1)</a:t>
            </a:r>
            <a:r>
              <a:rPr lang="zh-CN" altLang="en-US" dirty="0"/>
              <a:t>之间的常数</a:t>
            </a:r>
          </a:p>
        </p:txBody>
      </p:sp>
    </p:spTree>
    <p:extLst>
      <p:ext uri="{BB962C8B-B14F-4D97-AF65-F5344CB8AC3E}">
        <p14:creationId xmlns:p14="http://schemas.microsoft.com/office/powerpoint/2010/main" val="171249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1EFF887-87E1-53A7-7A29-B5F44D66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1EEF-B761-4911-A2FD-18DBD3241D03}" type="slidenum">
              <a:rPr lang="zh-CN" altLang="en-US" spc="90" smtClean="0"/>
              <a:t>9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356CCB-A547-5D65-9827-3540624B62C6}"/>
              </a:ext>
            </a:extLst>
          </p:cNvPr>
          <p:cNvSpPr txBox="1"/>
          <p:nvPr/>
        </p:nvSpPr>
        <p:spPr>
          <a:xfrm>
            <a:off x="529814" y="896477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altLang="zh-CN" dirty="0"/>
              <a:t>3. </a:t>
            </a:r>
            <a:r>
              <a:rPr lang="zh-CN" altLang="da-DK" dirty="0"/>
              <a:t>仲裁公式 </a:t>
            </a:r>
            <a:r>
              <a:rPr lang="da-DK" altLang="zh-CN" dirty="0"/>
              <a:t>(Arbitration Formula, AF):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E346241-475B-5931-91C4-750D5C2CB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610" y="653284"/>
            <a:ext cx="4443390" cy="82051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4FA71A3-9EE8-A93F-100A-7A534A9BB81C}"/>
              </a:ext>
            </a:extLst>
          </p:cNvPr>
          <p:cNvSpPr txBox="1"/>
          <p:nvPr/>
        </p:nvSpPr>
        <p:spPr>
          <a:xfrm>
            <a:off x="8746124" y="653284"/>
            <a:ext cx="29160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(AF </a:t>
            </a:r>
            <a:r>
              <a:rPr lang="zh-CN" altLang="en-US" dirty="0"/>
              <a:t>用于判断</a:t>
            </a:r>
            <a:r>
              <a:rPr lang="en-US" altLang="zh-CN" dirty="0" err="1"/>
              <a:t>PruningSet</a:t>
            </a:r>
            <a:r>
              <a:rPr lang="zh-CN" altLang="en-US" dirty="0"/>
              <a:t>哪个节点在仲裁中具有更高的优先级</a:t>
            </a:r>
            <a:r>
              <a:rPr lang="en-US" altLang="zh-CN" dirty="0"/>
              <a:t>,</a:t>
            </a:r>
            <a:r>
              <a:rPr lang="zh-CN" altLang="en-US" dirty="0"/>
              <a:t>从而决定是否可以被剪枝。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443692-3027-B876-F61B-C5EDED477DAC}"/>
              </a:ext>
            </a:extLst>
          </p:cNvPr>
          <p:cNvSpPr txBox="1"/>
          <p:nvPr/>
        </p:nvSpPr>
        <p:spPr>
          <a:xfrm>
            <a:off x="529813" y="2005866"/>
            <a:ext cx="10711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 </a:t>
            </a:r>
            <a:r>
              <a:rPr lang="zh-CN" altLang="en-US" dirty="0"/>
              <a:t>表示参与仲裁的节点集合</a:t>
            </a:r>
            <a:r>
              <a:rPr lang="en-US" altLang="zh-CN" dirty="0"/>
              <a:t>,</a:t>
            </a:r>
            <a:r>
              <a:rPr lang="en-US" altLang="zh-CN" dirty="0" err="1"/>
              <a:t>SANm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SANn</a:t>
            </a:r>
            <a:r>
              <a:rPr lang="en-US" altLang="zh-CN" dirty="0"/>
              <a:t> </a:t>
            </a:r>
            <a:r>
              <a:rPr lang="zh-CN" altLang="en-US" dirty="0"/>
              <a:t>分别表示</a:t>
            </a:r>
            <a:r>
              <a:rPr lang="en-US" altLang="zh-CN" dirty="0"/>
              <a:t>m</a:t>
            </a:r>
            <a:r>
              <a:rPr lang="zh-CN" altLang="en-US" dirty="0"/>
              <a:t>节点和</a:t>
            </a:r>
            <a:r>
              <a:rPr lang="en-US" altLang="zh-CN" dirty="0"/>
              <a:t>n</a:t>
            </a:r>
            <a:r>
              <a:rPr lang="zh-CN" altLang="en-US" dirty="0"/>
              <a:t>节点的影响节点集合。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0D4A22E-90AE-7AD3-42FF-7619667B15AE}"/>
              </a:ext>
            </a:extLst>
          </p:cNvPr>
          <p:cNvSpPr txBox="1"/>
          <p:nvPr/>
        </p:nvSpPr>
        <p:spPr>
          <a:xfrm>
            <a:off x="368449" y="2427303"/>
            <a:ext cx="1060435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   </a:t>
            </a:r>
            <a:r>
              <a:rPr lang="en-US" altLang="zh-CN" dirty="0" err="1"/>
              <a:t>Consum_i</a:t>
            </a:r>
            <a:r>
              <a:rPr lang="en-US" altLang="zh-CN" dirty="0"/>
              <a:t>/j </a:t>
            </a:r>
            <a:r>
              <a:rPr lang="zh-CN" altLang="en-US" dirty="0"/>
              <a:t>表示节点</a:t>
            </a:r>
            <a:r>
              <a:rPr lang="en-US" altLang="zh-CN" dirty="0" err="1"/>
              <a:t>i</a:t>
            </a:r>
            <a:r>
              <a:rPr lang="en-US" altLang="zh-CN" dirty="0"/>
              <a:t>/j</a:t>
            </a:r>
            <a:r>
              <a:rPr lang="zh-CN" altLang="en-US" dirty="0"/>
              <a:t>的能量消耗。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  </a:t>
            </a:r>
            <a:r>
              <a:rPr lang="en-US" altLang="zh-CN" dirty="0"/>
              <a:t>- NOS </a:t>
            </a:r>
            <a:r>
              <a:rPr lang="zh-CN" altLang="en-US" dirty="0"/>
              <a:t>是当前存活节点数</a:t>
            </a:r>
            <a:r>
              <a:rPr lang="en-US" altLang="zh-CN" dirty="0"/>
              <a:t>,N </a:t>
            </a:r>
            <a:r>
              <a:rPr lang="zh-CN" altLang="en-US" dirty="0"/>
              <a:t>是网络总节点数。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  </a:t>
            </a:r>
            <a:r>
              <a:rPr lang="en-US" altLang="zh-CN" dirty="0"/>
              <a:t>- ν</a:t>
            </a:r>
            <a:r>
              <a:rPr lang="zh-CN" altLang="en-US" dirty="0"/>
              <a:t>、</a:t>
            </a:r>
            <a:r>
              <a:rPr lang="en-US" altLang="zh-CN" dirty="0"/>
              <a:t>φ</a:t>
            </a:r>
            <a:r>
              <a:rPr lang="zh-CN" altLang="en-US" dirty="0"/>
              <a:t>、</a:t>
            </a:r>
            <a:r>
              <a:rPr lang="en-US" altLang="zh-CN" dirty="0"/>
              <a:t>ρ </a:t>
            </a:r>
            <a:r>
              <a:rPr lang="zh-CN" altLang="en-US" dirty="0"/>
              <a:t>和 </a:t>
            </a:r>
            <a:r>
              <a:rPr lang="en-US" altLang="zh-CN" dirty="0"/>
              <a:t>R </a:t>
            </a:r>
            <a:r>
              <a:rPr lang="zh-CN" altLang="en-US" dirty="0"/>
              <a:t>是常数参数。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  <a:p>
            <a:r>
              <a:rPr lang="zh-CN" altLang="en-US" dirty="0"/>
              <a:t>     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31911CE-1E2C-41AD-F118-F95482BAF45A}"/>
              </a:ext>
            </a:extLst>
          </p:cNvPr>
          <p:cNvSpPr txBox="1"/>
          <p:nvPr/>
        </p:nvSpPr>
        <p:spPr>
          <a:xfrm>
            <a:off x="368450" y="4135462"/>
            <a:ext cx="10604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CPR </a:t>
            </a:r>
            <a:r>
              <a:rPr lang="zh-CN" altLang="en-US" dirty="0"/>
              <a:t>算法通过节点分类、剪枝规则、仲裁公式等机制</a:t>
            </a:r>
            <a:r>
              <a:rPr lang="en-US" altLang="zh-CN" dirty="0"/>
              <a:t>,</a:t>
            </a:r>
            <a:r>
              <a:rPr lang="zh-CN" altLang="en-US" dirty="0"/>
              <a:t>动态调整网络的簇结构</a:t>
            </a:r>
            <a:r>
              <a:rPr lang="en-US" altLang="zh-CN" dirty="0"/>
              <a:t>,</a:t>
            </a:r>
            <a:r>
              <a:rPr lang="zh-CN" altLang="en-US" dirty="0"/>
              <a:t>以平衡负载</a:t>
            </a:r>
            <a:r>
              <a:rPr lang="en-US" altLang="zh-CN" dirty="0"/>
              <a:t>,</a:t>
            </a:r>
            <a:r>
              <a:rPr lang="zh-CN" altLang="en-US" dirty="0"/>
              <a:t>延长整个网络的生命周期。仲裁公式是核心部分</a:t>
            </a:r>
            <a:r>
              <a:rPr lang="en-US" altLang="zh-CN" dirty="0"/>
              <a:t>,</a:t>
            </a:r>
            <a:r>
              <a:rPr lang="zh-CN" altLang="en-US" dirty="0"/>
              <a:t>它可以客观评估节点的影响力</a:t>
            </a:r>
            <a:r>
              <a:rPr lang="en-US" altLang="zh-CN" dirty="0"/>
              <a:t>,</a:t>
            </a:r>
            <a:r>
              <a:rPr lang="zh-CN" altLang="en-US" dirty="0"/>
              <a:t>从而做出最优的剪枝决策。</a:t>
            </a:r>
          </a:p>
        </p:txBody>
      </p:sp>
    </p:spTree>
    <p:extLst>
      <p:ext uri="{BB962C8B-B14F-4D97-AF65-F5344CB8AC3E}">
        <p14:creationId xmlns:p14="http://schemas.microsoft.com/office/powerpoint/2010/main" val="12875610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945;#394062;#394051;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just">
          <a:lnSpc>
            <a:spcPct val="150000"/>
          </a:lnSpc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1312</Words>
  <Application>Microsoft Office PowerPoint</Application>
  <PresentationFormat>宽屏</PresentationFormat>
  <Paragraphs>94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??</vt:lpstr>
      <vt:lpstr>Microsoft YaHei Light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silong cao</cp:lastModifiedBy>
  <cp:revision>45</cp:revision>
  <dcterms:created xsi:type="dcterms:W3CDTF">1900-01-01T00:00:00Z</dcterms:created>
  <dcterms:modified xsi:type="dcterms:W3CDTF">2024-04-13T04:34:37Z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6747CA41361CBDB26D713C655FD84BA4_32</vt:lpwstr>
  </property>
  <property fmtid="{D5CDD505-2E9C-101B-9397-08002B2CF9AE}" pid="3" name="KSOProductBuildVer">
    <vt:lpwstr>2052-12.3.1</vt:lpwstr>
  </property>
</Properties>
</file>